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313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22" r:id="rId16"/>
    <p:sldId id="314" r:id="rId17"/>
    <p:sldId id="315" r:id="rId18"/>
    <p:sldId id="316" r:id="rId19"/>
    <p:sldId id="320" r:id="rId20"/>
    <p:sldId id="321" r:id="rId21"/>
  </p:sldIdLst>
  <p:sldSz cx="9144000" cy="6858000" type="screen4x3"/>
  <p:notesSz cx="6769100" cy="9906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572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15BD1-8BCE-420B-B04A-ADD59B468F81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FE76B-7CD7-4FE4-9473-F122B67BA572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40272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600"/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66624" y="5946907"/>
            <a:ext cx="2176272" cy="201168"/>
          </a:xfrm>
          <a:prstGeom prst="rect">
            <a:avLst/>
          </a:prstGeom>
        </p:spPr>
        <p:txBody>
          <a:bodyPr/>
          <a:lstStyle/>
          <a:p>
            <a:fld id="{43C6E287-7C35-476D-9729-74A2E20E7CCC}" type="datetimeFigureOut">
              <a:rPr lang="th-TH" smtClean="0"/>
              <a:pPr/>
              <a:t>25/08/57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1564" y="14032"/>
            <a:ext cx="9142435" cy="1124744"/>
            <a:chOff x="1564" y="14032"/>
            <a:chExt cx="9142435" cy="1124744"/>
          </a:xfrm>
        </p:grpSpPr>
        <p:sp>
          <p:nvSpPr>
            <p:cNvPr id="7" name="Freeform 6"/>
            <p:cNvSpPr/>
            <p:nvPr/>
          </p:nvSpPr>
          <p:spPr>
            <a:xfrm>
              <a:off x="1564" y="14032"/>
              <a:ext cx="3562323" cy="1110712"/>
            </a:xfrm>
            <a:custGeom>
              <a:avLst/>
              <a:gdLst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3571875 w 3571875"/>
                <a:gd name="connsiteY2" fmla="*/ 4210050 h 4210050"/>
                <a:gd name="connsiteX3" fmla="*/ 0 w 3571875"/>
                <a:gd name="connsiteY3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88394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205038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281238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28825 w 3571875"/>
                <a:gd name="connsiteY2" fmla="*/ 2393157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76450 w 3571875"/>
                <a:gd name="connsiteY2" fmla="*/ 2274094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245519 w 3571875"/>
                <a:gd name="connsiteY2" fmla="*/ 2405063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4210050 h 4210050"/>
                <a:gd name="connsiteX1" fmla="*/ 0 w 3571875"/>
                <a:gd name="connsiteY1" fmla="*/ 0 h 4210050"/>
                <a:gd name="connsiteX2" fmla="*/ 2038350 w 3571875"/>
                <a:gd name="connsiteY2" fmla="*/ 2405063 h 4210050"/>
                <a:gd name="connsiteX3" fmla="*/ 3571875 w 3571875"/>
                <a:gd name="connsiteY3" fmla="*/ 4210050 h 4210050"/>
                <a:gd name="connsiteX4" fmla="*/ 0 w 3571875"/>
                <a:gd name="connsiteY4" fmla="*/ 4210050 h 4210050"/>
                <a:gd name="connsiteX0" fmla="*/ 0 w 3571875"/>
                <a:gd name="connsiteY0" fmla="*/ 2433637 h 2433637"/>
                <a:gd name="connsiteX1" fmla="*/ 257175 w 3571875"/>
                <a:gd name="connsiteY1" fmla="*/ 0 h 2433637"/>
                <a:gd name="connsiteX2" fmla="*/ 2038350 w 3571875"/>
                <a:gd name="connsiteY2" fmla="*/ 628650 h 2433637"/>
                <a:gd name="connsiteX3" fmla="*/ 3571875 w 3571875"/>
                <a:gd name="connsiteY3" fmla="*/ 2433637 h 2433637"/>
                <a:gd name="connsiteX4" fmla="*/ 0 w 3571875"/>
                <a:gd name="connsiteY4" fmla="*/ 2433637 h 2433637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2040732 w 3574257"/>
                <a:gd name="connsiteY2" fmla="*/ 2381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924051 w 3574257"/>
                <a:gd name="connsiteY2" fmla="*/ 307181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9749 h 1809749"/>
                <a:gd name="connsiteX1" fmla="*/ 0 w 3574257"/>
                <a:gd name="connsiteY1" fmla="*/ 2381 h 1809749"/>
                <a:gd name="connsiteX2" fmla="*/ 2038351 w 3574257"/>
                <a:gd name="connsiteY2" fmla="*/ 0 h 1809749"/>
                <a:gd name="connsiteX3" fmla="*/ 3574257 w 3574257"/>
                <a:gd name="connsiteY3" fmla="*/ 1809749 h 1809749"/>
                <a:gd name="connsiteX4" fmla="*/ 2382 w 3574257"/>
                <a:gd name="connsiteY4" fmla="*/ 1809749 h 1809749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640682 w 3574257"/>
                <a:gd name="connsiteY2" fmla="*/ 450057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9749 h 1809749"/>
                <a:gd name="connsiteX1" fmla="*/ 0 w 3574257"/>
                <a:gd name="connsiteY1" fmla="*/ 2381 h 1809749"/>
                <a:gd name="connsiteX2" fmla="*/ 2038351 w 3574257"/>
                <a:gd name="connsiteY2" fmla="*/ 0 h 1809749"/>
                <a:gd name="connsiteX3" fmla="*/ 3574257 w 3574257"/>
                <a:gd name="connsiteY3" fmla="*/ 1809749 h 1809749"/>
                <a:gd name="connsiteX4" fmla="*/ 2382 w 3574257"/>
                <a:gd name="connsiteY4" fmla="*/ 1809749 h 1809749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657351 w 3574257"/>
                <a:gd name="connsiteY2" fmla="*/ 230982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2040732 w 3574257"/>
                <a:gd name="connsiteY2" fmla="*/ 2382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774032 w 3574257"/>
                <a:gd name="connsiteY2" fmla="*/ 161925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969294 w 3574257"/>
                <a:gd name="connsiteY2" fmla="*/ 21432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1819275 w 3574257"/>
                <a:gd name="connsiteY2" fmla="*/ 200026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  <a:gd name="connsiteX0" fmla="*/ 2382 w 3574257"/>
                <a:gd name="connsiteY0" fmla="*/ 1807368 h 1807368"/>
                <a:gd name="connsiteX1" fmla="*/ 0 w 3574257"/>
                <a:gd name="connsiteY1" fmla="*/ 0 h 1807368"/>
                <a:gd name="connsiteX2" fmla="*/ 2045494 w 3574257"/>
                <a:gd name="connsiteY2" fmla="*/ 1 h 1807368"/>
                <a:gd name="connsiteX3" fmla="*/ 3574257 w 3574257"/>
                <a:gd name="connsiteY3" fmla="*/ 1807368 h 1807368"/>
                <a:gd name="connsiteX4" fmla="*/ 2382 w 3574257"/>
                <a:gd name="connsiteY4" fmla="*/ 1807368 h 1807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257" h="1807368">
                  <a:moveTo>
                    <a:pt x="2382" y="1807368"/>
                  </a:moveTo>
                  <a:lnTo>
                    <a:pt x="0" y="0"/>
                  </a:lnTo>
                  <a:lnTo>
                    <a:pt x="2045494" y="1"/>
                  </a:lnTo>
                  <a:lnTo>
                    <a:pt x="3574257" y="1807368"/>
                  </a:lnTo>
                  <a:lnTo>
                    <a:pt x="2382" y="18073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564" y="14032"/>
              <a:ext cx="9142435" cy="1124744"/>
            </a:xfrm>
            <a:custGeom>
              <a:avLst/>
              <a:gdLst>
                <a:gd name="connsiteX0" fmla="*/ 0 w 3350419"/>
                <a:gd name="connsiteY0" fmla="*/ 2081213 h 2083594"/>
                <a:gd name="connsiteX1" fmla="*/ 3031331 w 3350419"/>
                <a:gd name="connsiteY1" fmla="*/ 0 h 2083594"/>
                <a:gd name="connsiteX2" fmla="*/ 3350419 w 3350419"/>
                <a:gd name="connsiteY2" fmla="*/ 80963 h 2083594"/>
                <a:gd name="connsiteX3" fmla="*/ 3350419 w 3350419"/>
                <a:gd name="connsiteY3" fmla="*/ 2083594 h 2083594"/>
                <a:gd name="connsiteX4" fmla="*/ 0 w 3350419"/>
                <a:gd name="connsiteY4" fmla="*/ 2081213 h 2083594"/>
                <a:gd name="connsiteX0" fmla="*/ 0 w 3112294"/>
                <a:gd name="connsiteY0" fmla="*/ 2019301 h 2083594"/>
                <a:gd name="connsiteX1" fmla="*/ 2793206 w 3112294"/>
                <a:gd name="connsiteY1" fmla="*/ 0 h 2083594"/>
                <a:gd name="connsiteX2" fmla="*/ 3112294 w 3112294"/>
                <a:gd name="connsiteY2" fmla="*/ 80963 h 2083594"/>
                <a:gd name="connsiteX3" fmla="*/ 3112294 w 3112294"/>
                <a:gd name="connsiteY3" fmla="*/ 2083594 h 2083594"/>
                <a:gd name="connsiteX4" fmla="*/ 0 w 3112294"/>
                <a:gd name="connsiteY4" fmla="*/ 2019301 h 2083594"/>
                <a:gd name="connsiteX0" fmla="*/ 0 w 3345656"/>
                <a:gd name="connsiteY0" fmla="*/ 2097882 h 2097882"/>
                <a:gd name="connsiteX1" fmla="*/ 3026568 w 3345656"/>
                <a:gd name="connsiteY1" fmla="*/ 0 h 2097882"/>
                <a:gd name="connsiteX2" fmla="*/ 3345656 w 3345656"/>
                <a:gd name="connsiteY2" fmla="*/ 80963 h 2097882"/>
                <a:gd name="connsiteX3" fmla="*/ 3345656 w 3345656"/>
                <a:gd name="connsiteY3" fmla="*/ 2083594 h 2097882"/>
                <a:gd name="connsiteX4" fmla="*/ 0 w 3345656"/>
                <a:gd name="connsiteY4" fmla="*/ 2097882 h 2097882"/>
                <a:gd name="connsiteX0" fmla="*/ 0 w 2800350"/>
                <a:gd name="connsiteY0" fmla="*/ 1935957 h 2083594"/>
                <a:gd name="connsiteX1" fmla="*/ 2481262 w 2800350"/>
                <a:gd name="connsiteY1" fmla="*/ 0 h 2083594"/>
                <a:gd name="connsiteX2" fmla="*/ 2800350 w 2800350"/>
                <a:gd name="connsiteY2" fmla="*/ 80963 h 2083594"/>
                <a:gd name="connsiteX3" fmla="*/ 2800350 w 2800350"/>
                <a:gd name="connsiteY3" fmla="*/ 2083594 h 2083594"/>
                <a:gd name="connsiteX4" fmla="*/ 0 w 2800350"/>
                <a:gd name="connsiteY4" fmla="*/ 1935957 h 2083594"/>
                <a:gd name="connsiteX0" fmla="*/ 0 w 3352800"/>
                <a:gd name="connsiteY0" fmla="*/ 2083594 h 2083594"/>
                <a:gd name="connsiteX1" fmla="*/ 3033712 w 3352800"/>
                <a:gd name="connsiteY1" fmla="*/ 0 h 2083594"/>
                <a:gd name="connsiteX2" fmla="*/ 3352800 w 3352800"/>
                <a:gd name="connsiteY2" fmla="*/ 80963 h 2083594"/>
                <a:gd name="connsiteX3" fmla="*/ 3352800 w 3352800"/>
                <a:gd name="connsiteY3" fmla="*/ 2083594 h 2083594"/>
                <a:gd name="connsiteX4" fmla="*/ 0 w 3352800"/>
                <a:gd name="connsiteY4" fmla="*/ 2083594 h 2083594"/>
                <a:gd name="connsiteX0" fmla="*/ 0 w 3352800"/>
                <a:gd name="connsiteY0" fmla="*/ 2002631 h 2002631"/>
                <a:gd name="connsiteX1" fmla="*/ 3033712 w 3352800"/>
                <a:gd name="connsiteY1" fmla="*/ 157162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988469 w 3352800"/>
                <a:gd name="connsiteY1" fmla="*/ 59530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33966 w 3352800"/>
                <a:gd name="connsiteY1" fmla="*/ 425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45314 w 3352800"/>
                <a:gd name="connsiteY1" fmla="*/ 12246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34839 w 3352800"/>
                <a:gd name="connsiteY1" fmla="*/ 425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631 h 2002631"/>
                <a:gd name="connsiteX1" fmla="*/ 2875865 w 3352800"/>
                <a:gd name="connsiteY1" fmla="*/ 81782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2002901 h 2002901"/>
                <a:gd name="connsiteX1" fmla="*/ 2836585 w 3352800"/>
                <a:gd name="connsiteY1" fmla="*/ 0 h 2002901"/>
                <a:gd name="connsiteX2" fmla="*/ 3352800 w 3352800"/>
                <a:gd name="connsiteY2" fmla="*/ 270 h 2002901"/>
                <a:gd name="connsiteX3" fmla="*/ 3352800 w 3352800"/>
                <a:gd name="connsiteY3" fmla="*/ 2002901 h 2002901"/>
                <a:gd name="connsiteX4" fmla="*/ 0 w 3352800"/>
                <a:gd name="connsiteY4" fmla="*/ 2002901 h 2002901"/>
                <a:gd name="connsiteX0" fmla="*/ 0 w 3352800"/>
                <a:gd name="connsiteY0" fmla="*/ 2002631 h 2002631"/>
                <a:gd name="connsiteX1" fmla="*/ 754045 w 3352800"/>
                <a:gd name="connsiteY1" fmla="*/ 1468326 h 2002631"/>
                <a:gd name="connsiteX2" fmla="*/ 3352800 w 3352800"/>
                <a:gd name="connsiteY2" fmla="*/ 0 h 2002631"/>
                <a:gd name="connsiteX3" fmla="*/ 3352800 w 3352800"/>
                <a:gd name="connsiteY3" fmla="*/ 2002631 h 2002631"/>
                <a:gd name="connsiteX4" fmla="*/ 0 w 3352800"/>
                <a:gd name="connsiteY4" fmla="*/ 2002631 h 2002631"/>
                <a:gd name="connsiteX0" fmla="*/ 0 w 3352800"/>
                <a:gd name="connsiteY0" fmla="*/ 534305 h 534305"/>
                <a:gd name="connsiteX1" fmla="*/ 754045 w 3352800"/>
                <a:gd name="connsiteY1" fmla="*/ 0 h 534305"/>
                <a:gd name="connsiteX2" fmla="*/ 3352800 w 3352800"/>
                <a:gd name="connsiteY2" fmla="*/ 7687 h 534305"/>
                <a:gd name="connsiteX3" fmla="*/ 3352800 w 3352800"/>
                <a:gd name="connsiteY3" fmla="*/ 534305 h 534305"/>
                <a:gd name="connsiteX4" fmla="*/ 0 w 3352800"/>
                <a:gd name="connsiteY4" fmla="*/ 534305 h 534305"/>
                <a:gd name="connsiteX0" fmla="*/ 0 w 3352800"/>
                <a:gd name="connsiteY0" fmla="*/ 534305 h 534305"/>
                <a:gd name="connsiteX1" fmla="*/ 754045 w 3352800"/>
                <a:gd name="connsiteY1" fmla="*/ 0 h 534305"/>
                <a:gd name="connsiteX2" fmla="*/ 3352800 w 3352800"/>
                <a:gd name="connsiteY2" fmla="*/ 7687 h 534305"/>
                <a:gd name="connsiteX3" fmla="*/ 3352800 w 3352800"/>
                <a:gd name="connsiteY3" fmla="*/ 534305 h 534305"/>
                <a:gd name="connsiteX4" fmla="*/ 0 w 3352800"/>
                <a:gd name="connsiteY4" fmla="*/ 534305 h 534305"/>
                <a:gd name="connsiteX0" fmla="*/ 0 w 3352800"/>
                <a:gd name="connsiteY0" fmla="*/ 526618 h 526618"/>
                <a:gd name="connsiteX1" fmla="*/ 980611 w 3352800"/>
                <a:gd name="connsiteY1" fmla="*/ 93681 h 526618"/>
                <a:gd name="connsiteX2" fmla="*/ 3352800 w 3352800"/>
                <a:gd name="connsiteY2" fmla="*/ 0 h 526618"/>
                <a:gd name="connsiteX3" fmla="*/ 3352800 w 3352800"/>
                <a:gd name="connsiteY3" fmla="*/ 526618 h 526618"/>
                <a:gd name="connsiteX4" fmla="*/ 0 w 3352800"/>
                <a:gd name="connsiteY4" fmla="*/ 526618 h 526618"/>
                <a:gd name="connsiteX0" fmla="*/ 0 w 3352800"/>
                <a:gd name="connsiteY0" fmla="*/ 526888 h 526888"/>
                <a:gd name="connsiteX1" fmla="*/ 744735 w 3352800"/>
                <a:gd name="connsiteY1" fmla="*/ 0 h 526888"/>
                <a:gd name="connsiteX2" fmla="*/ 3352800 w 3352800"/>
                <a:gd name="connsiteY2" fmla="*/ 270 h 526888"/>
                <a:gd name="connsiteX3" fmla="*/ 3352800 w 3352800"/>
                <a:gd name="connsiteY3" fmla="*/ 526888 h 526888"/>
                <a:gd name="connsiteX4" fmla="*/ 0 w 3352800"/>
                <a:gd name="connsiteY4" fmla="*/ 526888 h 526888"/>
                <a:gd name="connsiteX0" fmla="*/ 0 w 3352800"/>
                <a:gd name="connsiteY0" fmla="*/ 526618 h 526618"/>
                <a:gd name="connsiteX1" fmla="*/ 811948 w 3352800"/>
                <a:gd name="connsiteY1" fmla="*/ 60921 h 526618"/>
                <a:gd name="connsiteX2" fmla="*/ 3352800 w 3352800"/>
                <a:gd name="connsiteY2" fmla="*/ 0 h 526618"/>
                <a:gd name="connsiteX3" fmla="*/ 3352800 w 3352800"/>
                <a:gd name="connsiteY3" fmla="*/ 526618 h 526618"/>
                <a:gd name="connsiteX4" fmla="*/ 0 w 3352800"/>
                <a:gd name="connsiteY4" fmla="*/ 526618 h 526618"/>
                <a:gd name="connsiteX0" fmla="*/ 0 w 3352800"/>
                <a:gd name="connsiteY0" fmla="*/ 527584 h 527584"/>
                <a:gd name="connsiteX1" fmla="*/ 751718 w 3352800"/>
                <a:gd name="connsiteY1" fmla="*/ 0 h 527584"/>
                <a:gd name="connsiteX2" fmla="*/ 3352800 w 3352800"/>
                <a:gd name="connsiteY2" fmla="*/ 966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  <a:gd name="connsiteX0" fmla="*/ 0 w 3352800"/>
                <a:gd name="connsiteY0" fmla="*/ 527584 h 527584"/>
                <a:gd name="connsiteX1" fmla="*/ 751718 w 3352800"/>
                <a:gd name="connsiteY1" fmla="*/ 0 h 527584"/>
                <a:gd name="connsiteX2" fmla="*/ 3241069 w 3352800"/>
                <a:gd name="connsiteY2" fmla="*/ 94144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  <a:gd name="connsiteX0" fmla="*/ 0 w 3352800"/>
                <a:gd name="connsiteY0" fmla="*/ 527584 h 527584"/>
                <a:gd name="connsiteX1" fmla="*/ 751718 w 3352800"/>
                <a:gd name="connsiteY1" fmla="*/ 0 h 527584"/>
                <a:gd name="connsiteX2" fmla="*/ 3352800 w 3352800"/>
                <a:gd name="connsiteY2" fmla="*/ 271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  <a:gd name="connsiteX0" fmla="*/ 0 w 3352800"/>
                <a:gd name="connsiteY0" fmla="*/ 527313 h 527313"/>
                <a:gd name="connsiteX1" fmla="*/ 900984 w 3352800"/>
                <a:gd name="connsiteY1" fmla="*/ 97774 h 527313"/>
                <a:gd name="connsiteX2" fmla="*/ 3352800 w 3352800"/>
                <a:gd name="connsiteY2" fmla="*/ 0 h 527313"/>
                <a:gd name="connsiteX3" fmla="*/ 3352800 w 3352800"/>
                <a:gd name="connsiteY3" fmla="*/ 527313 h 527313"/>
                <a:gd name="connsiteX4" fmla="*/ 0 w 3352800"/>
                <a:gd name="connsiteY4" fmla="*/ 527313 h 527313"/>
                <a:gd name="connsiteX0" fmla="*/ 0 w 3352800"/>
                <a:gd name="connsiteY0" fmla="*/ 527584 h 527584"/>
                <a:gd name="connsiteX1" fmla="*/ 748227 w 3352800"/>
                <a:gd name="connsiteY1" fmla="*/ 0 h 527584"/>
                <a:gd name="connsiteX2" fmla="*/ 3352800 w 3352800"/>
                <a:gd name="connsiteY2" fmla="*/ 271 h 527584"/>
                <a:gd name="connsiteX3" fmla="*/ 3352800 w 3352800"/>
                <a:gd name="connsiteY3" fmla="*/ 527584 h 527584"/>
                <a:gd name="connsiteX4" fmla="*/ 0 w 3352800"/>
                <a:gd name="connsiteY4" fmla="*/ 527584 h 5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2800" h="527584">
                  <a:moveTo>
                    <a:pt x="0" y="527584"/>
                  </a:moveTo>
                  <a:lnTo>
                    <a:pt x="748227" y="0"/>
                  </a:lnTo>
                  <a:lnTo>
                    <a:pt x="3352800" y="271"/>
                  </a:lnTo>
                  <a:lnTo>
                    <a:pt x="3352800" y="527584"/>
                  </a:lnTo>
                  <a:lnTo>
                    <a:pt x="0" y="527584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683567" y="188640"/>
            <a:ext cx="846043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683568" y="1268760"/>
            <a:ext cx="8352928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6F7A0663-D7E3-4861-A610-91DD24F59D1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t.up.ac.th/coop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734098" y="1691771"/>
            <a:ext cx="5389938" cy="1204306"/>
          </a:xfrm>
        </p:spPr>
        <p:txBody>
          <a:bodyPr/>
          <a:lstStyle/>
          <a:p>
            <a:r>
              <a:rPr lang="th-TH" sz="8000" dirty="0" smtClean="0"/>
              <a:t>สหกิจศึกษา 2557</a:t>
            </a:r>
            <a:endParaRPr lang="th-TH" sz="8000" dirty="0"/>
          </a:p>
        </p:txBody>
      </p:sp>
      <p:pic>
        <p:nvPicPr>
          <p:cNvPr id="5" name="Picture 12" descr="http://www.up.ac.th/zulu_store/FileStorage.aspx?fileID=60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1509628" cy="1258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ชื่อเรื่องรอง 5"/>
          <p:cNvSpPr>
            <a:spLocks noGrp="1"/>
          </p:cNvSpPr>
          <p:nvPr>
            <p:ph type="subTitle" idx="1"/>
          </p:nvPr>
        </p:nvSpPr>
        <p:spPr>
          <a:xfrm rot="19140000">
            <a:off x="1148400" y="2386255"/>
            <a:ext cx="6384534" cy="505758"/>
          </a:xfrm>
        </p:spPr>
        <p:txBody>
          <a:bodyPr>
            <a:noAutofit/>
          </a:bodyPr>
          <a:lstStyle/>
          <a:p>
            <a:r>
              <a:rPr lang="th-TH" sz="3200" dirty="0" smtClean="0">
                <a:cs typeface="LilyUPC" pitchFamily="18" charset="-34"/>
              </a:rPr>
              <a:t>เอกสารประกอบการปฏิบัติงาน</a:t>
            </a:r>
            <a:r>
              <a:rPr lang="th-TH" sz="3200" dirty="0" err="1" smtClean="0">
                <a:cs typeface="LilyUPC" pitchFamily="18" charset="-34"/>
              </a:rPr>
              <a:t>สห</a:t>
            </a:r>
            <a:r>
              <a:rPr lang="th-TH" sz="3200" dirty="0" smtClean="0">
                <a:cs typeface="LilyUPC" pitchFamily="18" charset="-34"/>
              </a:rPr>
              <a:t>กิจศึกษา</a:t>
            </a:r>
            <a:endParaRPr lang="th-TH" sz="3200" dirty="0">
              <a:cs typeface="LilyUPC" pitchFamily="18" charset="-34"/>
            </a:endParaRPr>
          </a:p>
        </p:txBody>
      </p:sp>
      <p:pic>
        <p:nvPicPr>
          <p:cNvPr id="7" name="Picture 10" descr="http://www.ict.up.ac.th/2012/images/theme-ict/log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140" r="87823" b="-2040"/>
          <a:stretch/>
        </p:blipFill>
        <p:spPr bwMode="auto">
          <a:xfrm>
            <a:off x="2010865" y="-253637"/>
            <a:ext cx="1407615" cy="1804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6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656830"/>
            <a:ext cx="8352928" cy="1357322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pPr algn="ctr"/>
            <a:endParaRPr lang="th-TH" sz="1100" dirty="0" smtClean="0">
              <a:solidFill>
                <a:srgbClr val="002060"/>
              </a:solidFill>
            </a:endParaRPr>
          </a:p>
          <a:p>
            <a:pPr algn="ctr"/>
            <a:r>
              <a:rPr lang="th-TH" sz="4800" dirty="0" smtClean="0">
                <a:solidFill>
                  <a:srgbClr val="002060"/>
                </a:solidFill>
              </a:rPr>
              <a:t>เอกสารประกอบการปฏิบัติงาน</a:t>
            </a:r>
            <a:r>
              <a:rPr lang="th-TH" sz="4800" dirty="0" err="1" smtClean="0">
                <a:solidFill>
                  <a:srgbClr val="002060"/>
                </a:solidFill>
              </a:rPr>
              <a:t>สห</a:t>
            </a:r>
            <a:r>
              <a:rPr lang="th-TH" sz="4800" dirty="0" smtClean="0">
                <a:solidFill>
                  <a:srgbClr val="002060"/>
                </a:solidFill>
              </a:rPr>
              <a:t>กิจศึกษา</a:t>
            </a:r>
            <a:endParaRPr lang="th-TH" sz="4800" dirty="0">
              <a:solidFill>
                <a:srgbClr val="00206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98515" y="214290"/>
            <a:ext cx="8460431" cy="720080"/>
          </a:xfrm>
        </p:spPr>
        <p:txBody>
          <a:bodyPr/>
          <a:lstStyle/>
          <a:p>
            <a:pPr algn="ctr"/>
            <a:r>
              <a:rPr lang="th-TH" sz="3600" dirty="0" err="1" smtClean="0"/>
              <a:t>สห</a:t>
            </a:r>
            <a:r>
              <a:rPr lang="th-TH" sz="3600" dirty="0" smtClean="0"/>
              <a:t>กิจศึกษา คณะเทคโนโลยีสารสนเทศและการสื่อสาร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75391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(1)</a:t>
            </a:r>
            <a:endParaRPr lang="th-TH" sz="4000" b="1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4482488" cy="5286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57818" y="1253669"/>
            <a:ext cx="3429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01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ใบสมัคร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งานสห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นิสิต</a:t>
            </a:r>
          </a:p>
          <a:p>
            <a:pPr algn="ctr"/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(ภายหลังประกาศผลการคัดเลือก</a:t>
            </a:r>
          </a:p>
          <a:p>
            <a:pPr algn="ctr"/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ก่อนอบรมเตรียมความพร้อม)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(2)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45436" y="1173478"/>
            <a:ext cx="36433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02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แบบฟอร์มเสนอ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งานสห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บริษัท</a:t>
            </a:r>
          </a:p>
          <a:p>
            <a:pPr algn="ctr"/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(ช่วงเวลาที่คณะติดต่อประสานงาน)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8696" y="3000372"/>
            <a:ext cx="4071966" cy="37699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214422"/>
            <a:ext cx="4500594" cy="35087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(3)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86380" y="1142984"/>
            <a:ext cx="3429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03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แบบฟอร์มบันทึกการนิเทศงาน</a:t>
            </a:r>
          </a:p>
          <a:p>
            <a:pPr algn="ctr"/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 โดยอาจารย์นิเทศ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อาจารย์นิเทศ</a:t>
            </a:r>
          </a:p>
          <a:p>
            <a:pPr algn="ctr"/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(ช่วงเวลาอาจารย์ไปนิเทศ)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142984"/>
            <a:ext cx="4500594" cy="38840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761177"/>
            <a:ext cx="4500594" cy="20422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44770" y="3489368"/>
            <a:ext cx="3887626" cy="32289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(4)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85114" y="1244916"/>
            <a:ext cx="35719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04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แบบฟอร์มแจ้งรายละเอียดที่พักระหว่างการปฏิบัติงาน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 นิสิต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ภายในสัปดาห์ที่ 1 ของการทำงาน</a:t>
            </a:r>
            <a:b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และส่งไฟล์มาทางอีเมล์ </a:t>
            </a:r>
            <a:r>
              <a:rPr lang="en-US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Jom_phc@msn.com</a:t>
            </a: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528" y="1156632"/>
            <a:ext cx="4704017" cy="56730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(5)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86380" y="980728"/>
            <a:ext cx="35719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05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แบบฟอร์มแจ้งรายละเอียดงาน ตำแหน่งงาน พนักงานที่ปรึกษา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บริษัท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(ภายในสัปดาห์ที่ 1 ของการ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ทำงาน</a:t>
            </a:r>
            <a:b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และส่งไฟล์มาทางอีเมล์ </a:t>
            </a:r>
            <a:r>
              <a:rPr lang="en-US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Jom_phc@msn.com</a:t>
            </a: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4395364" cy="45005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4089272"/>
            <a:ext cx="4000528" cy="24925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(6)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86380" y="1285860"/>
            <a:ext cx="3643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06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แบบฟอร์มแจ้งแผนการปฏิบัติงาน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บริษัท 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+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นิสิต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(ภายในสัปดาห์ที่ 2 ของการ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ทำงาน</a:t>
            </a:r>
            <a:b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และส่งไฟล์มาทางอีเมล์ </a:t>
            </a:r>
            <a:r>
              <a:rPr lang="en-US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Jom_phc@msn.com</a:t>
            </a: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42787"/>
            <a:ext cx="4357718" cy="5441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(7)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86380" y="1285860"/>
            <a:ext cx="364333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07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แบบฟอร์มแจ้งโครงร่างรายงานการปฏิบัติงาน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บริษัท 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+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นิสิต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(ภายในสัปดาห์ที่ 3 ของการ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ทำงาน</a:t>
            </a:r>
            <a:b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และส่งไฟล์มาทางอีเมล์ </a:t>
            </a:r>
            <a:r>
              <a:rPr lang="en-US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Jom_phc@msn.com</a:t>
            </a: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146182"/>
            <a:ext cx="4643470" cy="22759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435396"/>
            <a:ext cx="4643470" cy="25154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775606"/>
            <a:ext cx="4643470" cy="10278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(8)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87046" y="1272212"/>
            <a:ext cx="35719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08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แบบฟอร์มประเมินผลนิสิต</a:t>
            </a:r>
          </a:p>
          <a:p>
            <a:pPr algn="ctr"/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บริษัท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(ใส่ซอง “ลับ” ฝากนิสิตนำกลับมา</a:t>
            </a:r>
            <a:r>
              <a:rPr lang="en-US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/>
            </a:r>
            <a:br>
              <a:rPr lang="en-US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และส่งวันสัมมนา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สหกิจ</a:t>
            </a:r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ศึกษา)</a:t>
            </a:r>
            <a:endParaRPr lang="th-TH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06" y="1241718"/>
            <a:ext cx="5048250" cy="531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(9)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57818" y="1214422"/>
            <a:ext cx="36433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09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แบบฟอร์มประเมินรายงานนิสิต</a:t>
            </a:r>
          </a:p>
          <a:p>
            <a:pPr algn="ctr"/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 โดยพนักงานที่ปรึกษา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บริษัท</a:t>
            </a:r>
            <a:endParaRPr lang="th-TH" b="1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(ใส่ซอง “ลับ” ฝากนิสิตนำกลับมา</a:t>
            </a:r>
            <a:r>
              <a:rPr lang="en-US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/>
            </a:r>
            <a:br>
              <a:rPr lang="en-US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และส่งวันสัมมนา</a:t>
            </a:r>
            <a:r>
              <a:rPr lang="th-TH" b="1" dirty="0" err="1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กิจศึกษา)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59830"/>
            <a:ext cx="4857784" cy="26343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356" y="3802644"/>
            <a:ext cx="4857784" cy="292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(10)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1214422"/>
            <a:ext cx="3429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10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แบบฟอร์มแจ้งยืนยันส่งรายงานการปฏิบัติงาน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นิสิตสห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นิสิต</a:t>
            </a:r>
          </a:p>
          <a:p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(หลังจากกลับมาแล้วและส่งวันสัมมนา</a:t>
            </a:r>
            <a:r>
              <a:rPr lang="th-TH" b="1" dirty="0" err="1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กิจศึกษา)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83928"/>
            <a:ext cx="5057775" cy="5391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(11)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42904" y="1214422"/>
            <a:ext cx="35004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11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แบบฟอร์มแจ้งรายละเอียดเกี่ยวกับการปฏิบัติงาน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นิสิต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(หลังจากกลับ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มาแล้ว</a:t>
            </a:r>
            <a:b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และส่งวันสัมมนา</a:t>
            </a:r>
            <a:r>
              <a:rPr lang="th-TH" b="1" dirty="0" err="1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กิจศึกษา)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5091113" cy="5274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/>
              <a:t>เอกสารประกอบการปฏิบัติงาน</a:t>
            </a:r>
            <a:r>
              <a:rPr lang="th-TH" sz="4000" b="1" dirty="0" err="1" smtClean="0"/>
              <a:t>สห</a:t>
            </a:r>
            <a:r>
              <a:rPr lang="th-TH" sz="4000" b="1" dirty="0" smtClean="0"/>
              <a:t>กิจศึกษา (12)</a:t>
            </a:r>
            <a:endParaRPr lang="th-TH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42904" y="1258564"/>
            <a:ext cx="35004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12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แบบฟอร์มประเมินตนเองในการปฏิบัติงานของ</a:t>
            </a:r>
            <a:r>
              <a:rPr lang="th-TH" b="1" dirty="0" err="1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นิสิตสห</a:t>
            </a:r>
            <a:r>
              <a:rPr lang="th-TH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ผู้รับผิดชอบ</a:t>
            </a:r>
            <a:r>
              <a:rPr lang="en-US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: </a:t>
            </a:r>
            <a:r>
              <a:rPr lang="th-TH" b="1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นิสิต</a:t>
            </a:r>
          </a:p>
          <a:p>
            <a:r>
              <a:rPr lang="th-TH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(หลังจากกลับ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มาแล้ว</a:t>
            </a:r>
            <a:b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และส่งวันสัมมนา</a:t>
            </a:r>
            <a:r>
              <a:rPr lang="th-TH" b="1" dirty="0" err="1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กิจศึกษา)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14422"/>
            <a:ext cx="4651071" cy="55007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เอกสารประกอบการปฏิบัติงานสหกิจศึกษา (1</a:t>
            </a:r>
            <a:r>
              <a:rPr lang="en-US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3-14</a:t>
            </a:r>
            <a:r>
              <a:rPr lang="th-TH" sz="4000" b="1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th-TH" sz="4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1258564"/>
            <a:ext cx="86044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เล่มรายงาน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การปฏิบัติงาน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ประจำวัน     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จำนวน   </a:t>
            </a:r>
            <a:r>
              <a:rPr lang="en-US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 เล่ม</a:t>
            </a:r>
            <a:r>
              <a:rPr lang="en-US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ใช้คลิปดำหนีบ</a:t>
            </a:r>
            <a:r>
              <a:rPr lang="en-US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) </a:t>
            </a:r>
            <a:endParaRPr lang="th-TH" sz="3200" b="1" dirty="0" smtClean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  <a:p>
            <a:pPr>
              <a:lnSpc>
                <a:spcPct val="150000"/>
              </a:lnSpc>
            </a:pP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เล่มรายงาน</a:t>
            </a:r>
            <a:r>
              <a:rPr lang="th-TH" sz="3200" b="1" dirty="0" err="1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กิจศึกษา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	จำนวนขึ้นอยู่กับกรรมการสอบ</a:t>
            </a:r>
            <a:r>
              <a:rPr lang="en-US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en-US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ใช้คลิปดำหนีบ</a:t>
            </a:r>
            <a:r>
              <a:rPr lang="en-US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) </a:t>
            </a:r>
            <a:endParaRPr lang="th-TH" sz="3200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  <a:p>
            <a:pPr algn="ctr">
              <a:lnSpc>
                <a:spcPct val="150000"/>
              </a:lnSpc>
            </a:pP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(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หลังจากกลับมาแล้วและส่งวันสัมมนา</a:t>
            </a:r>
            <a:r>
              <a:rPr lang="th-TH" sz="3200" b="1" dirty="0" err="1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กิจศึกษา)</a:t>
            </a:r>
          </a:p>
          <a:p>
            <a:pPr>
              <a:lnSpc>
                <a:spcPct val="150000"/>
              </a:lnSpc>
            </a:pP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ไฟล์</a:t>
            </a:r>
            <a:r>
              <a:rPr lang="th-TH" sz="3200" b="1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นำเสนอ</a:t>
            </a:r>
            <a:r>
              <a:rPr lang="th-TH" sz="3200" b="1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งาน	  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ใช้นำเสนอ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งานในวันสัมมนา</a:t>
            </a:r>
            <a:r>
              <a:rPr lang="th-TH" sz="3200" b="1" dirty="0" err="1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กิจ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ศึกษา 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ถ้าเป็นงานเดียวกันที่ทางบริษัทให้ทำด้วยกัน ก็ขึ้น </a:t>
            </a:r>
            <a:r>
              <a:rPr lang="en-US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Present 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พร้อมกันได้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เลย แต่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บางหัวข้อต้องแยกของตนเอง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เพราะบาง</a:t>
            </a:r>
            <a:r>
              <a:rPr lang="th-TH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หัวข้อไม่เหมือนกัน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แน่นอน</a:t>
            </a:r>
            <a:r>
              <a:rPr lang="en-US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 Present </a:t>
            </a:r>
            <a:r>
              <a:rPr lang="en-US" sz="3200" b="1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10-15 </a:t>
            </a:r>
            <a:r>
              <a:rPr lang="th-TH" sz="3200" b="1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นาที</a:t>
            </a:r>
            <a:endParaRPr lang="en-US" sz="3200" b="1" dirty="0">
              <a:solidFill>
                <a:srgbClr val="00B05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807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สรุป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ช่วงเวลาการดำเนินการด้านเอกสาร</a:t>
            </a:r>
            <a:r>
              <a:rPr lang="th-TH" sz="4000" b="1" dirty="0" err="1" smtClean="0">
                <a:latin typeface="Angsana New" pitchFamily="18" charset="-34"/>
                <a:cs typeface="Angsana New" pitchFamily="18" charset="-34"/>
              </a:rPr>
              <a:t>สห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กิจศึกษา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220844"/>
              </p:ext>
            </p:extLst>
          </p:nvPr>
        </p:nvGraphicFramePr>
        <p:xfrm>
          <a:off x="238032" y="1128088"/>
          <a:ext cx="8689720" cy="523306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85876"/>
                <a:gridCol w="357190"/>
                <a:gridCol w="357190"/>
                <a:gridCol w="357190"/>
                <a:gridCol w="357190"/>
                <a:gridCol w="428628"/>
                <a:gridCol w="357190"/>
                <a:gridCol w="357190"/>
                <a:gridCol w="428628"/>
                <a:gridCol w="357190"/>
                <a:gridCol w="428628"/>
                <a:gridCol w="428628"/>
                <a:gridCol w="428628"/>
                <a:gridCol w="500066"/>
                <a:gridCol w="428628"/>
                <a:gridCol w="428628"/>
                <a:gridCol w="428628"/>
                <a:gridCol w="974424"/>
              </a:tblGrid>
              <a:tr h="428628">
                <a:tc rowSpan="2">
                  <a:txBody>
                    <a:bodyPr/>
                    <a:lstStyle/>
                    <a:p>
                      <a:pPr algn="ctr"/>
                      <a:endParaRPr lang="th-TH" sz="2000" dirty="0" smtClean="0"/>
                    </a:p>
                    <a:p>
                      <a:pPr algn="ctr"/>
                      <a:r>
                        <a:rPr lang="th-TH" sz="2000" dirty="0" smtClean="0"/>
                        <a:t>เอกสาร</a:t>
                      </a:r>
                      <a:endParaRPr lang="th-TH" sz="2000" dirty="0"/>
                    </a:p>
                  </a:txBody>
                  <a:tcPr/>
                </a:tc>
                <a:tc gridSpan="17"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+mj-lt"/>
                          <a:cs typeface="+mn-cs"/>
                        </a:rPr>
                        <a:t>สัปดาห์ที่</a:t>
                      </a:r>
                      <a:endParaRPr lang="th-TH" sz="2000" dirty="0">
                        <a:latin typeface="+mj-lt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28628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gradFill flip="none" rotWithShape="1"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2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3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4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5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DCAC"/>
                        </a:gs>
                        <a:gs pos="12000">
                          <a:srgbClr val="E6D78A"/>
                        </a:gs>
                        <a:gs pos="30000">
                          <a:srgbClr val="C7AC4C"/>
                        </a:gs>
                        <a:gs pos="45000">
                          <a:srgbClr val="E6D78A"/>
                        </a:gs>
                        <a:gs pos="77000">
                          <a:srgbClr val="C7AC4C"/>
                        </a:gs>
                        <a:gs pos="100000">
                          <a:srgbClr val="E6DCAC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6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DCAC"/>
                        </a:gs>
                        <a:gs pos="12000">
                          <a:srgbClr val="E6D78A"/>
                        </a:gs>
                        <a:gs pos="30000">
                          <a:srgbClr val="C7AC4C"/>
                        </a:gs>
                        <a:gs pos="45000">
                          <a:srgbClr val="E6D78A"/>
                        </a:gs>
                        <a:gs pos="77000">
                          <a:srgbClr val="C7AC4C"/>
                        </a:gs>
                        <a:gs pos="100000">
                          <a:srgbClr val="E6DCAC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7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DCAC"/>
                        </a:gs>
                        <a:gs pos="12000">
                          <a:srgbClr val="E6D78A"/>
                        </a:gs>
                        <a:gs pos="30000">
                          <a:srgbClr val="C7AC4C"/>
                        </a:gs>
                        <a:gs pos="45000">
                          <a:srgbClr val="E6D78A"/>
                        </a:gs>
                        <a:gs pos="77000">
                          <a:srgbClr val="C7AC4C"/>
                        </a:gs>
                        <a:gs pos="100000">
                          <a:srgbClr val="E6DCAC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8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E6DCAC"/>
                        </a:gs>
                        <a:gs pos="12000">
                          <a:srgbClr val="E6D78A"/>
                        </a:gs>
                        <a:gs pos="30000">
                          <a:srgbClr val="C7AC4C"/>
                        </a:gs>
                        <a:gs pos="45000">
                          <a:srgbClr val="E6D78A"/>
                        </a:gs>
                        <a:gs pos="77000">
                          <a:srgbClr val="C7AC4C"/>
                        </a:gs>
                        <a:gs pos="100000">
                          <a:srgbClr val="E6DCAC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9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10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11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12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13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14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15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pc="-100" baseline="0" dirty="0" smtClean="0">
                          <a:cs typeface="+mn-cs"/>
                        </a:rPr>
                        <a:t>16</a:t>
                      </a:r>
                      <a:endParaRPr lang="th-TH" sz="1400" b="1" spc="-10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CCCCFF"/>
                        </a:gs>
                        <a:gs pos="17999">
                          <a:srgbClr val="99CCFF"/>
                        </a:gs>
                        <a:gs pos="36000">
                          <a:srgbClr val="9966FF"/>
                        </a:gs>
                        <a:gs pos="61000">
                          <a:srgbClr val="CC99FF"/>
                        </a:gs>
                        <a:gs pos="82001">
                          <a:srgbClr val="99CCFF"/>
                        </a:gs>
                        <a:gs pos="100000">
                          <a:srgbClr val="CCCCFF"/>
                        </a:gs>
                      </a:gsLst>
                      <a:lin ang="8100000" scaled="0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400" b="1" spc="0" baseline="0" dirty="0" smtClean="0">
                          <a:cs typeface="+mn-cs"/>
                        </a:rPr>
                        <a:t>หลังจาก</a:t>
                      </a:r>
                    </a:p>
                    <a:p>
                      <a:pPr algn="ctr"/>
                      <a:r>
                        <a:rPr lang="th-TH" sz="1400" b="1" spc="0" baseline="0" dirty="0" smtClean="0">
                          <a:cs typeface="+mn-cs"/>
                        </a:rPr>
                        <a:t>กลับมาแล้ว</a:t>
                      </a:r>
                      <a:endParaRPr lang="th-TH" sz="1400" b="1" spc="0" baseline="0" dirty="0">
                        <a:cs typeface="+mn-cs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FBEAC7"/>
                        </a:gs>
                        <a:gs pos="17999">
                          <a:srgbClr val="FEE7F2"/>
                        </a:gs>
                        <a:gs pos="36000">
                          <a:srgbClr val="FAC77D"/>
                        </a:gs>
                        <a:gs pos="61000">
                          <a:srgbClr val="FBA97D"/>
                        </a:gs>
                        <a:gs pos="82001">
                          <a:srgbClr val="FBD49C"/>
                        </a:gs>
                        <a:gs pos="100000">
                          <a:srgbClr val="FEE7F2"/>
                        </a:gs>
                      </a:gsLst>
                      <a:lin ang="8100000" scaled="0"/>
                      <a:tileRect/>
                    </a:gra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03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04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05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06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07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08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09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10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11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70C0"/>
                          </a:solidFill>
                        </a:rPr>
                        <a:t>Co-op </a:t>
                      </a:r>
                      <a:r>
                        <a:rPr lang="en-US" b="1" baseline="0" dirty="0" smtClean="0">
                          <a:solidFill>
                            <a:srgbClr val="0070C0"/>
                          </a:solidFill>
                        </a:rPr>
                        <a:t> 12</a:t>
                      </a:r>
                      <a:endParaRPr lang="th-TH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93020" y="2119276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rgbClr val="0070C0"/>
                </a:solidFill>
              </a:rPr>
              <a:t>ช่วงอาจารย์</a:t>
            </a:r>
            <a:r>
              <a:rPr lang="th-TH" sz="1800" b="1" dirty="0" err="1" smtClean="0">
                <a:solidFill>
                  <a:srgbClr val="0070C0"/>
                </a:solidFill>
              </a:rPr>
              <a:t>นิเทศสห</a:t>
            </a:r>
            <a:r>
              <a:rPr lang="th-TH" sz="1800" b="1" dirty="0" smtClean="0">
                <a:solidFill>
                  <a:srgbClr val="0070C0"/>
                </a:solidFill>
              </a:rPr>
              <a:t>กิจศึกษา</a:t>
            </a:r>
            <a:endParaRPr lang="th-TH" sz="1800" b="1" dirty="0">
              <a:solidFill>
                <a:srgbClr val="0070C0"/>
              </a:solidFill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1653144" y="2646638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TextBox 14"/>
          <p:cNvSpPr txBox="1"/>
          <p:nvPr/>
        </p:nvSpPr>
        <p:spPr>
          <a:xfrm>
            <a:off x="5010730" y="4286514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rgbClr val="0070C0"/>
                </a:solidFill>
              </a:rPr>
              <a:t>เอกสาร </a:t>
            </a:r>
            <a:r>
              <a:rPr lang="th-TH" sz="1800" b="1" dirty="0" smtClean="0">
                <a:solidFill>
                  <a:srgbClr val="FF0000"/>
                </a:solidFill>
              </a:rPr>
              <a:t>“ลับ” </a:t>
            </a:r>
            <a:r>
              <a:rPr lang="th-TH" sz="1800" b="1" dirty="0" smtClean="0">
                <a:solidFill>
                  <a:srgbClr val="0070C0"/>
                </a:solidFill>
              </a:rPr>
              <a:t>บริษัทฝากนิสิตกลับมาคณะ</a:t>
            </a:r>
            <a:endParaRPr lang="th-TH" sz="18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7532" y="4691044"/>
            <a:ext cx="300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rgbClr val="0070C0"/>
                </a:solidFill>
              </a:rPr>
              <a:t>เอกสาร </a:t>
            </a:r>
            <a:r>
              <a:rPr lang="th-TH" sz="1800" b="1" dirty="0" smtClean="0">
                <a:solidFill>
                  <a:srgbClr val="FF0000"/>
                </a:solidFill>
              </a:rPr>
              <a:t>“ลับ”</a:t>
            </a:r>
            <a:r>
              <a:rPr lang="th-TH" sz="1800" b="1" dirty="0" smtClean="0">
                <a:solidFill>
                  <a:srgbClr val="0070C0"/>
                </a:solidFill>
              </a:rPr>
              <a:t> บริษัทฝากนิสิตกลับมาคณะ</a:t>
            </a:r>
            <a:endParaRPr lang="th-TH" sz="1800" b="1" dirty="0">
              <a:solidFill>
                <a:srgbClr val="0070C0"/>
              </a:solidFill>
            </a:endParaRPr>
          </a:p>
        </p:txBody>
      </p:sp>
      <p:sp>
        <p:nvSpPr>
          <p:cNvPr id="18" name="วงรี 17"/>
          <p:cNvSpPr/>
          <p:nvPr/>
        </p:nvSpPr>
        <p:spPr>
          <a:xfrm>
            <a:off x="1649946" y="3064816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วงรี 18"/>
          <p:cNvSpPr/>
          <p:nvPr/>
        </p:nvSpPr>
        <p:spPr>
          <a:xfrm>
            <a:off x="2020784" y="3503894"/>
            <a:ext cx="142876" cy="142876"/>
          </a:xfrm>
          <a:prstGeom prst="ellipse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วงรี 19"/>
          <p:cNvSpPr/>
          <p:nvPr/>
        </p:nvSpPr>
        <p:spPr>
          <a:xfrm>
            <a:off x="2352451" y="3918874"/>
            <a:ext cx="142876" cy="142876"/>
          </a:xfrm>
          <a:prstGeom prst="ellipse">
            <a:avLst/>
          </a:prstGeom>
          <a:solidFill>
            <a:srgbClr val="8000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วงรี 20"/>
          <p:cNvSpPr/>
          <p:nvPr/>
        </p:nvSpPr>
        <p:spPr>
          <a:xfrm>
            <a:off x="8381964" y="4347502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วงรี 21"/>
          <p:cNvSpPr/>
          <p:nvPr/>
        </p:nvSpPr>
        <p:spPr>
          <a:xfrm>
            <a:off x="8381964" y="4776130"/>
            <a:ext cx="142876" cy="14287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TextBox 22"/>
          <p:cNvSpPr txBox="1"/>
          <p:nvPr/>
        </p:nvSpPr>
        <p:spPr>
          <a:xfrm>
            <a:off x="5738758" y="5146968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rgbClr val="0070C0"/>
                </a:solidFill>
              </a:rPr>
              <a:t>ก่อนเข้าสัมมนา</a:t>
            </a:r>
            <a:r>
              <a:rPr lang="th-TH" sz="1800" b="1" dirty="0" err="1" smtClean="0">
                <a:solidFill>
                  <a:srgbClr val="0070C0"/>
                </a:solidFill>
              </a:rPr>
              <a:t>สห</a:t>
            </a:r>
            <a:r>
              <a:rPr lang="th-TH" sz="1800" b="1" dirty="0" smtClean="0">
                <a:solidFill>
                  <a:srgbClr val="0070C0"/>
                </a:solidFill>
              </a:rPr>
              <a:t>กิจศึกษา</a:t>
            </a:r>
            <a:endParaRPr lang="th-TH" sz="1800" b="1" dirty="0">
              <a:solidFill>
                <a:srgbClr val="0070C0"/>
              </a:solidFill>
            </a:endParaRPr>
          </a:p>
        </p:txBody>
      </p:sp>
      <p:sp>
        <p:nvSpPr>
          <p:cNvPr id="24" name="วงรี 23"/>
          <p:cNvSpPr/>
          <p:nvPr/>
        </p:nvSpPr>
        <p:spPr>
          <a:xfrm>
            <a:off x="8381964" y="5216900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วงรี 24"/>
          <p:cNvSpPr/>
          <p:nvPr/>
        </p:nvSpPr>
        <p:spPr>
          <a:xfrm>
            <a:off x="8381964" y="5645528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วงรี 25"/>
          <p:cNvSpPr/>
          <p:nvPr/>
        </p:nvSpPr>
        <p:spPr>
          <a:xfrm>
            <a:off x="8381964" y="6074156"/>
            <a:ext cx="142876" cy="142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TextBox 26"/>
          <p:cNvSpPr txBox="1"/>
          <p:nvPr/>
        </p:nvSpPr>
        <p:spPr>
          <a:xfrm>
            <a:off x="323118" y="2301591"/>
            <a:ext cx="1129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แบบฟอร์มนิเทศฯ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118" y="2716570"/>
            <a:ext cx="1129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แจ้งที่พัก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8032" y="3167315"/>
            <a:ext cx="1343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แจ้งรายละเอียดงาน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0969" y="3575551"/>
            <a:ext cx="16549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แจ้งรายละเอียดงาน</a:t>
            </a:r>
            <a:r>
              <a:rPr lang="en-US" sz="1400" dirty="0" smtClean="0">
                <a:solidFill>
                  <a:srgbClr val="0070C0"/>
                </a:solidFill>
                <a:latin typeface="Angsana New" pitchFamily="18" charset="-34"/>
                <a:cs typeface="Angsana New" pitchFamily="18" charset="-34"/>
              </a:rPr>
              <a:t>/</a:t>
            </a:r>
            <a:r>
              <a:rPr lang="th-TH" sz="1400" dirty="0" smtClean="0">
                <a:solidFill>
                  <a:srgbClr val="0070C0"/>
                </a:solidFill>
              </a:rPr>
              <a:t>ตำแหน่ง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2219" y="4014329"/>
            <a:ext cx="1343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แจ้งแผนการปฏิบัติงาน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0781" y="4430894"/>
            <a:ext cx="1536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แบบประเมิน</a:t>
            </a:r>
            <a:r>
              <a:rPr lang="th-TH" sz="1400" dirty="0" err="1" smtClean="0">
                <a:solidFill>
                  <a:srgbClr val="0070C0"/>
                </a:solidFill>
              </a:rPr>
              <a:t>นิสิตสห</a:t>
            </a:r>
            <a:r>
              <a:rPr lang="th-TH" sz="1400" dirty="0" smtClean="0">
                <a:solidFill>
                  <a:srgbClr val="0070C0"/>
                </a:solidFill>
              </a:rPr>
              <a:t>กิจ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8906" y="4873498"/>
            <a:ext cx="17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แบบประเมินรายงาน</a:t>
            </a:r>
            <a:r>
              <a:rPr lang="th-TH" sz="1400" dirty="0" err="1" smtClean="0">
                <a:solidFill>
                  <a:srgbClr val="0070C0"/>
                </a:solidFill>
              </a:rPr>
              <a:t>นิสิตสห</a:t>
            </a:r>
            <a:r>
              <a:rPr lang="th-TH" sz="1400" dirty="0" smtClean="0">
                <a:solidFill>
                  <a:srgbClr val="0070C0"/>
                </a:solidFill>
              </a:rPr>
              <a:t>กิจ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719" y="5288338"/>
            <a:ext cx="2214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แบบยืนยันการส่งรายงานการปฏิบัติ</a:t>
            </a:r>
            <a:r>
              <a:rPr lang="th-TH" sz="1400" dirty="0" err="1" smtClean="0">
                <a:solidFill>
                  <a:srgbClr val="0070C0"/>
                </a:solidFill>
              </a:rPr>
              <a:t>สห</a:t>
            </a:r>
            <a:r>
              <a:rPr lang="th-TH" sz="1400" dirty="0" smtClean="0">
                <a:solidFill>
                  <a:srgbClr val="0070C0"/>
                </a:solidFill>
              </a:rPr>
              <a:t>กิจ</a:t>
            </a:r>
            <a:endParaRPr lang="th-TH" sz="1400" dirty="0">
              <a:solidFill>
                <a:srgbClr val="0070C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2844" y="5742441"/>
            <a:ext cx="2322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แบบแจ้งรายละเอียดการปฏิบัติ</a:t>
            </a:r>
            <a:r>
              <a:rPr lang="th-TH" sz="1400" dirty="0" err="1" smtClean="0">
                <a:solidFill>
                  <a:srgbClr val="0070C0"/>
                </a:solidFill>
              </a:rPr>
              <a:t>สห</a:t>
            </a:r>
            <a:r>
              <a:rPr lang="th-TH" sz="1400" dirty="0" smtClean="0">
                <a:solidFill>
                  <a:srgbClr val="0070C0"/>
                </a:solidFill>
              </a:rPr>
              <a:t>กิจศึกษา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1900" y="6129996"/>
            <a:ext cx="15360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70C0"/>
                </a:solidFill>
              </a:rPr>
              <a:t>แบบประเมินตนเอง</a:t>
            </a:r>
            <a:endParaRPr lang="th-TH" sz="1400" dirty="0">
              <a:solidFill>
                <a:srgbClr val="0070C0"/>
              </a:solidFill>
            </a:endParaRPr>
          </a:p>
        </p:txBody>
      </p:sp>
      <p:grpSp>
        <p:nvGrpSpPr>
          <p:cNvPr id="46" name="กลุ่ม 45"/>
          <p:cNvGrpSpPr/>
          <p:nvPr/>
        </p:nvGrpSpPr>
        <p:grpSpPr>
          <a:xfrm>
            <a:off x="143032" y="6489147"/>
            <a:ext cx="5155411" cy="321377"/>
            <a:chOff x="416721" y="6488959"/>
            <a:chExt cx="5155411" cy="321377"/>
          </a:xfrm>
        </p:grpSpPr>
        <p:sp>
          <p:nvSpPr>
            <p:cNvPr id="37" name="วงรี 36"/>
            <p:cNvSpPr/>
            <p:nvPr/>
          </p:nvSpPr>
          <p:spPr>
            <a:xfrm>
              <a:off x="1500166" y="6572272"/>
              <a:ext cx="142876" cy="14287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19292" y="6502559"/>
              <a:ext cx="10953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400" b="1" dirty="0" err="1" smtClean="0">
                  <a:solidFill>
                    <a:srgbClr val="00B050"/>
                  </a:solidFill>
                </a:rPr>
                <a:t>นิสิตสห</a:t>
              </a:r>
              <a:r>
                <a:rPr lang="th-TH" sz="1400" b="1" dirty="0" smtClean="0">
                  <a:solidFill>
                    <a:srgbClr val="00B050"/>
                  </a:solidFill>
                </a:rPr>
                <a:t>กิจศึกษา</a:t>
              </a:r>
              <a:endParaRPr lang="th-TH" sz="1400" b="1" dirty="0">
                <a:solidFill>
                  <a:srgbClr val="00B05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64551" y="6502559"/>
              <a:ext cx="571504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400" b="1" dirty="0" smtClean="0">
                  <a:solidFill>
                    <a:srgbClr val="C00000"/>
                  </a:solidFill>
                </a:rPr>
                <a:t>บริษัท</a:t>
              </a:r>
              <a:endParaRPr lang="th-TH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86182" y="6488959"/>
              <a:ext cx="178595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400" b="1" dirty="0" smtClean="0">
                  <a:solidFill>
                    <a:srgbClr val="800080"/>
                  </a:solidFill>
                </a:rPr>
                <a:t>บริษัท </a:t>
              </a:r>
              <a:r>
                <a:rPr lang="en-US" sz="1400" b="1" dirty="0" smtClean="0">
                  <a:solidFill>
                    <a:srgbClr val="800080"/>
                  </a:solidFill>
                  <a:latin typeface="Angsana New" pitchFamily="18" charset="-34"/>
                  <a:cs typeface="Angsana New" pitchFamily="18" charset="-34"/>
                </a:rPr>
                <a:t>+</a:t>
              </a:r>
              <a:r>
                <a:rPr lang="en-US" sz="1400" b="1" dirty="0" smtClean="0">
                  <a:solidFill>
                    <a:srgbClr val="800080"/>
                  </a:solidFill>
                </a:rPr>
                <a:t> </a:t>
              </a:r>
              <a:r>
                <a:rPr lang="th-TH" sz="1400" b="1" dirty="0" err="1" smtClean="0">
                  <a:solidFill>
                    <a:srgbClr val="800080"/>
                  </a:solidFill>
                </a:rPr>
                <a:t>นิสิตสห</a:t>
              </a:r>
              <a:r>
                <a:rPr lang="th-TH" sz="1400" b="1" dirty="0" smtClean="0">
                  <a:solidFill>
                    <a:srgbClr val="800080"/>
                  </a:solidFill>
                </a:rPr>
                <a:t>กิจศึกษา</a:t>
              </a:r>
              <a:endParaRPr lang="th-TH" sz="1400" b="1" dirty="0">
                <a:solidFill>
                  <a:srgbClr val="800080"/>
                </a:solidFill>
              </a:endParaRPr>
            </a:p>
          </p:txBody>
        </p:sp>
        <p:sp>
          <p:nvSpPr>
            <p:cNvPr id="41" name="วงรี 40"/>
            <p:cNvSpPr/>
            <p:nvPr/>
          </p:nvSpPr>
          <p:spPr>
            <a:xfrm>
              <a:off x="3774307" y="6560397"/>
              <a:ext cx="142876" cy="142876"/>
            </a:xfrm>
            <a:prstGeom prst="ellipse">
              <a:avLst/>
            </a:prstGeom>
            <a:solidFill>
              <a:srgbClr val="80008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2" name="วงรี 41"/>
            <p:cNvSpPr/>
            <p:nvPr/>
          </p:nvSpPr>
          <p:spPr>
            <a:xfrm>
              <a:off x="2857488" y="6560397"/>
              <a:ext cx="142876" cy="142876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16721" y="6502559"/>
              <a:ext cx="109532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400" b="1" u="sng" dirty="0" smtClean="0"/>
                <a:t>ผู้รับผิดชอบ</a:t>
              </a:r>
              <a:endParaRPr lang="th-TH" sz="1400" b="1" u="sng" dirty="0"/>
            </a:p>
          </p:txBody>
        </p:sp>
        <p:sp>
          <p:nvSpPr>
            <p:cNvPr id="44" name="สี่เหลี่ยมผืนผ้า 43"/>
            <p:cNvSpPr/>
            <p:nvPr/>
          </p:nvSpPr>
          <p:spPr>
            <a:xfrm>
              <a:off x="523784" y="6488959"/>
              <a:ext cx="5000660" cy="30950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5743508" y="5589240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rgbClr val="0070C0"/>
                </a:solidFill>
              </a:rPr>
              <a:t>ก่อนเข้าสัมมนา</a:t>
            </a:r>
            <a:r>
              <a:rPr lang="th-TH" sz="1800" b="1" dirty="0" err="1" smtClean="0">
                <a:solidFill>
                  <a:srgbClr val="0070C0"/>
                </a:solidFill>
              </a:rPr>
              <a:t>สห</a:t>
            </a:r>
            <a:r>
              <a:rPr lang="th-TH" sz="1800" b="1" dirty="0" smtClean="0">
                <a:solidFill>
                  <a:srgbClr val="0070C0"/>
                </a:solidFill>
              </a:rPr>
              <a:t>กิจศึกษา</a:t>
            </a:r>
            <a:endParaRPr lang="th-TH" sz="1800" b="1" dirty="0">
              <a:solidFill>
                <a:srgbClr val="0070C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43508" y="601199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 smtClean="0">
                <a:solidFill>
                  <a:srgbClr val="0070C0"/>
                </a:solidFill>
              </a:rPr>
              <a:t>ก่อนเข้าสัมมนา</a:t>
            </a:r>
            <a:r>
              <a:rPr lang="th-TH" sz="1800" b="1" dirty="0" err="1" smtClean="0">
                <a:solidFill>
                  <a:srgbClr val="0070C0"/>
                </a:solidFill>
              </a:rPr>
              <a:t>สห</a:t>
            </a:r>
            <a:r>
              <a:rPr lang="th-TH" sz="1800" b="1" dirty="0" smtClean="0">
                <a:solidFill>
                  <a:srgbClr val="0070C0"/>
                </a:solidFill>
              </a:rPr>
              <a:t>กิจศึกษา</a:t>
            </a:r>
            <a:endParaRPr lang="th-TH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ช่องทางการดาวน์โหลดเอกสาร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00" y="1142984"/>
            <a:ext cx="9044410" cy="541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วงรี 3"/>
          <p:cNvSpPr/>
          <p:nvPr/>
        </p:nvSpPr>
        <p:spPr>
          <a:xfrm>
            <a:off x="4643438" y="2942582"/>
            <a:ext cx="1000132" cy="57150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TextBox 4"/>
          <p:cNvSpPr txBox="1"/>
          <p:nvPr/>
        </p:nvSpPr>
        <p:spPr>
          <a:xfrm>
            <a:off x="5272764" y="6038602"/>
            <a:ext cx="3571868" cy="523220"/>
          </a:xfrm>
          <a:prstGeom prst="rect">
            <a:avLst/>
          </a:prstGeom>
          <a:noFill/>
          <a:ln w="25400">
            <a:solidFill>
              <a:srgbClr val="80008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>
                <a:solidFill>
                  <a:srgbClr val="800080"/>
                </a:solidFill>
                <a:hlinkClick r:id="rId3"/>
              </a:rPr>
              <a:t>www.ict.up.ac.th/coop</a:t>
            </a:r>
            <a:endParaRPr lang="th-TH" b="1" u="sng" dirty="0">
              <a:solidFill>
                <a:srgbClr val="800080"/>
              </a:solidFill>
            </a:endParaRPr>
          </a:p>
        </p:txBody>
      </p:sp>
      <p:sp>
        <p:nvSpPr>
          <p:cNvPr id="6" name="วงรี 3"/>
          <p:cNvSpPr/>
          <p:nvPr/>
        </p:nvSpPr>
        <p:spPr>
          <a:xfrm>
            <a:off x="5636966" y="2942582"/>
            <a:ext cx="2175393" cy="57150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วงรี 3"/>
          <p:cNvSpPr/>
          <p:nvPr/>
        </p:nvSpPr>
        <p:spPr>
          <a:xfrm>
            <a:off x="3643876" y="2942582"/>
            <a:ext cx="1000132" cy="57150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10" y="188640"/>
            <a:ext cx="8460431" cy="720080"/>
          </a:xfrm>
        </p:spPr>
        <p:txBody>
          <a:bodyPr/>
          <a:lstStyle/>
          <a:p>
            <a:pPr algn="ctr"/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ผู้ประสานงาน</a:t>
            </a:r>
            <a:r>
              <a:rPr lang="th-TH" sz="4000" b="1" dirty="0" err="1" smtClean="0">
                <a:latin typeface="Angsana New" pitchFamily="18" charset="-34"/>
                <a:cs typeface="Angsana New" pitchFamily="18" charset="-34"/>
              </a:rPr>
              <a:t>นิสิตสห</a:t>
            </a:r>
            <a:r>
              <a:rPr lang="th-TH" sz="4000" b="1" dirty="0" smtClean="0">
                <a:latin typeface="Angsana New" pitchFamily="18" charset="-34"/>
                <a:cs typeface="Angsana New" pitchFamily="18" charset="-34"/>
              </a:rPr>
              <a:t>กิจศึกษา คณะ </a:t>
            </a:r>
            <a:r>
              <a:rPr lang="en-US" sz="4000" b="1" dirty="0" smtClean="0">
                <a:latin typeface="Angsana New" pitchFamily="18" charset="-34"/>
                <a:cs typeface="Angsana New" pitchFamily="18" charset="-34"/>
              </a:rPr>
              <a:t>ICT</a:t>
            </a:r>
            <a:endParaRPr lang="th-TH" sz="4000" b="1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/>
        </p:nvGraphicFramePr>
        <p:xfrm>
          <a:off x="442244" y="2214554"/>
          <a:ext cx="8286808" cy="30003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43404"/>
                <a:gridCol w="4143404"/>
              </a:tblGrid>
              <a:tr h="750099">
                <a:tc rowSpan="2"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+mj-lt"/>
                        </a:rPr>
                        <a:t>นายกิตติคุณ</a:t>
                      </a:r>
                      <a:r>
                        <a:rPr lang="th-TH" sz="2800" b="1" baseline="0" dirty="0" smtClean="0">
                          <a:latin typeface="+mj-lt"/>
                        </a:rPr>
                        <a:t>  นุผัด (พี่จอม)</a:t>
                      </a:r>
                      <a:endParaRPr lang="th-TH" sz="28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Jom_phc@msn.com</a:t>
                      </a:r>
                      <a:endParaRPr lang="th-TH" sz="2800" dirty="0"/>
                    </a:p>
                  </a:txBody>
                  <a:tcPr/>
                </a:tc>
              </a:tr>
              <a:tr h="75009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083-9534555</a:t>
                      </a:r>
                      <a:endParaRPr lang="th-TH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750099">
                <a:tc rowSpan="2">
                  <a:txBody>
                    <a:bodyPr/>
                    <a:lstStyle/>
                    <a:p>
                      <a:r>
                        <a:rPr lang="th-TH" sz="2800" b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ดร.รังสรรค์ เก</a:t>
                      </a:r>
                      <a:r>
                        <a:rPr lang="th-TH" sz="2800" b="1" dirty="0" err="1" smtClean="0">
                          <a:solidFill>
                            <a:srgbClr val="002060"/>
                          </a:solidFill>
                          <a:latin typeface="+mj-lt"/>
                        </a:rPr>
                        <a:t>ตุอ๊อต</a:t>
                      </a:r>
                      <a:r>
                        <a:rPr lang="th-TH" sz="2800" b="1" dirty="0" smtClean="0">
                          <a:solidFill>
                            <a:srgbClr val="002060"/>
                          </a:solidFill>
                          <a:latin typeface="+mj-lt"/>
                        </a:rPr>
                        <a:t> (อ.ปู)</a:t>
                      </a:r>
                      <a:endParaRPr lang="th-TH" sz="2800" b="1" dirty="0">
                        <a:solidFill>
                          <a:srgbClr val="002060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</a:rPr>
                        <a:t>rangsank@gmail.com</a:t>
                      </a:r>
                      <a:endParaRPr lang="th-TH" sz="28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750099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2060"/>
                          </a:solidFill>
                        </a:rPr>
                        <a:t>089-5255469</a:t>
                      </a:r>
                      <a:endParaRPr lang="th-TH" sz="28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52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40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สรุปเอกสาร</a:t>
            </a:r>
            <a:r>
              <a:rPr lang="th-TH" sz="40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ประกอบการปฏิบัติงานสหกิจศึกษา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68760"/>
            <a:ext cx="8424936" cy="53285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Co-op </a:t>
            </a:r>
            <a:r>
              <a:rPr lang="en-US" sz="3200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01</a:t>
            </a:r>
            <a:r>
              <a:rPr lang="th-TH" sz="3200" dirty="0" smtClean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 ใบ</a:t>
            </a:r>
            <a:r>
              <a:rPr lang="th-TH" sz="3200" dirty="0">
                <a:solidFill>
                  <a:srgbClr val="00B050"/>
                </a:solidFill>
                <a:latin typeface="Angsana New" pitchFamily="18" charset="-34"/>
                <a:cs typeface="Angsana New" pitchFamily="18" charset="-34"/>
              </a:rPr>
              <a:t>สมัครงานสหกิจศึกษา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04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</a:t>
            </a: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แจ้งรายละเอียดที่พักระหว่างการปฏิบัติงานสหกิจ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05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</a:t>
            </a: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แจ้งรายละเอียดงาน ตำแหน่งงาน พนักงานที่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ปรึกษา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06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</a:t>
            </a: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แจ้งแผนการปฏิบัติงานสหกิจ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07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</a:t>
            </a: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แจ้งโครงร่างรายงานการปฏิบัติงานสหกิจ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08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</a:t>
            </a: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ประเมินผล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นิสิตสห</a:t>
            </a: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กิจ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ศึกษา</a:t>
            </a:r>
          </a:p>
        </p:txBody>
      </p:sp>
    </p:spTree>
    <p:extLst>
      <p:ext uri="{BB962C8B-B14F-4D97-AF65-F5344CB8AC3E}">
        <p14:creationId xmlns:p14="http://schemas.microsoft.com/office/powerpoint/2010/main" val="3545344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sz="40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สรุปเอกสาร</a:t>
            </a:r>
            <a:r>
              <a:rPr lang="th-TH" sz="40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ประกอบการปฏิบัติงานสหกิจศึกษา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68760"/>
            <a:ext cx="8496944" cy="532859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09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แบบฟอร์มประเมินรายงานนิสิตสหกิจศึกษา โดยพนักงานที่ปรึกษา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10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แบบฟอร์มแจ้งยืนยันส่งรายงานการปฏิบัติงานนิสิตสหกิจศึกษา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11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แบบฟอร์มแจ้งรายละเอียดเกี่ยวกับการปฏิบัติงานสหกิจศึกษา</a:t>
            </a: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Co-op 12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 แบบฟอร์มประเมินตนเองในการปฏิบัติงานของนิสิตสหกิจศึกษา</a:t>
            </a:r>
          </a:p>
          <a:p>
            <a:pPr>
              <a:lnSpc>
                <a:spcPct val="150000"/>
              </a:lnSpc>
            </a:pP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รายงานการปฏิบัติงานประจำวัน</a:t>
            </a:r>
          </a:p>
          <a:p>
            <a:pPr>
              <a:lnSpc>
                <a:spcPct val="150000"/>
              </a:lnSpc>
            </a:pP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รายงานสหกิจ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ศึกษา</a:t>
            </a:r>
          </a:p>
          <a:p>
            <a:pPr>
              <a:lnSpc>
                <a:spcPct val="150000"/>
              </a:lnSpc>
            </a:pPr>
            <a:r>
              <a:rPr lang="th-TH" sz="3200" dirty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ไฟล์นำเสนองาน</a:t>
            </a:r>
          </a:p>
          <a:p>
            <a:pPr>
              <a:lnSpc>
                <a:spcPct val="150000"/>
              </a:lnSpc>
            </a:pPr>
            <a:endParaRPr lang="th-TH" sz="3200" dirty="0" smtClean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pPr algn="ctr"/>
            <a:endParaRPr lang="th-TH" sz="32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th-TH" sz="3200" dirty="0">
              <a:solidFill>
                <a:srgbClr val="C00000"/>
              </a:solidFill>
              <a:latin typeface="Angsana New" pitchFamily="18" charset="-34"/>
              <a:cs typeface="Angsana New" pitchFamily="18" charset="-34"/>
            </a:endParaRP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513335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823</TotalTime>
  <Words>741</Words>
  <Application>Microsoft Office PowerPoint</Application>
  <PresentationFormat>On-screen Show (4:3)</PresentationFormat>
  <Paragraphs>156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Angles</vt:lpstr>
      <vt:lpstr>สหกิจศึกษา 2557</vt:lpstr>
      <vt:lpstr>สหกิจศึกษา คณะเทคโนโลยีสารสนเทศและการสื่อสาร</vt:lpstr>
      <vt:lpstr>เอกสารประกอบการปฏิบัติงานสหกิจศึกษา (1)</vt:lpstr>
      <vt:lpstr>เอกสารประกอบการปฏิบัติงานสหกิจศึกษา (2)</vt:lpstr>
      <vt:lpstr>เอกสารประกอบการปฏิบัติงานสหกิจศึกษา (3)</vt:lpstr>
      <vt:lpstr>เอกสารประกอบการปฏิบัติงานสหกิจศึกษา (4)</vt:lpstr>
      <vt:lpstr>เอกสารประกอบการปฏิบัติงานสหกิจศึกษา (5)</vt:lpstr>
      <vt:lpstr>เอกสารประกอบการปฏิบัติงานสหกิจศึกษา (6)</vt:lpstr>
      <vt:lpstr>เอกสารประกอบการปฏิบัติงานสหกิจศึกษา (7)</vt:lpstr>
      <vt:lpstr>เอกสารประกอบการปฏิบัติงานสหกิจศึกษา (8)</vt:lpstr>
      <vt:lpstr>เอกสารประกอบการปฏิบัติงานสหกิจศึกษา (9)</vt:lpstr>
      <vt:lpstr>เอกสารประกอบการปฏิบัติงานสหกิจศึกษา (10)</vt:lpstr>
      <vt:lpstr>เอกสารประกอบการปฏิบัติงานสหกิจศึกษา (11)</vt:lpstr>
      <vt:lpstr>เอกสารประกอบการปฏิบัติงานสหกิจศึกษา (12)</vt:lpstr>
      <vt:lpstr>เอกสารประกอบการปฏิบัติงานสหกิจศึกษา (13-14)</vt:lpstr>
      <vt:lpstr>สรุป ช่วงเวลาการดำเนินการด้านเอกสารสหกิจศึกษา</vt:lpstr>
      <vt:lpstr>ช่องทางการดาวน์โหลดเอกสาร</vt:lpstr>
      <vt:lpstr>ผู้ประสานงานนิสิตสหกิจศึกษา คณะ ICT</vt:lpstr>
      <vt:lpstr>สรุปเอกสารประกอบการปฏิบัติงานสหกิจศึกษา</vt:lpstr>
      <vt:lpstr>สรุปเอกสารประกอบการปฏิบัติงานสหกิจศึกษา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สหกิจศึกษา</dc:title>
  <dc:creator>ict01</dc:creator>
  <cp:lastModifiedBy>napa rachata</cp:lastModifiedBy>
  <cp:revision>148</cp:revision>
  <dcterms:created xsi:type="dcterms:W3CDTF">2012-06-11T10:09:34Z</dcterms:created>
  <dcterms:modified xsi:type="dcterms:W3CDTF">2014-08-25T08:06:51Z</dcterms:modified>
</cp:coreProperties>
</file>